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1" r:id="rId4"/>
    <p:sldId id="293" r:id="rId5"/>
    <p:sldId id="294" r:id="rId6"/>
    <p:sldId id="295" r:id="rId7"/>
    <p:sldId id="291" r:id="rId8"/>
    <p:sldId id="296" r:id="rId9"/>
    <p:sldId id="292" r:id="rId10"/>
    <p:sldId id="290" r:id="rId11"/>
    <p:sldId id="297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17" autoAdjust="0"/>
    <p:restoredTop sz="94660"/>
  </p:normalViewPr>
  <p:slideViewPr>
    <p:cSldViewPr>
      <p:cViewPr varScale="1">
        <p:scale>
          <a:sx n="68" d="100"/>
          <a:sy n="68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342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20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7315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123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433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3131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22044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638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163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784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398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7200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336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059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081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975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8600E-74A2-4805-89CE-1FAE4C72349C}" type="datetimeFigureOut">
              <a:rPr lang="pt-PT" smtClean="0"/>
              <a:pPr/>
              <a:t>13-12-2021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EAE3DA-CC2C-4A56-AB7A-1BD56B730AA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5045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hyperlink" Target="Ficha%20de%20Inscri&#231;&#227;o_Concurso_REIS%20DA%20RECICLAGEM.doc" TargetMode="External"/><Relationship Id="rId5" Type="http://schemas.openxmlformats.org/officeDocument/2006/relationships/hyperlink" Target="Regulamento%20Concurso_REIS%20DA%20RECICLAGEM.pdf" TargetMode="Externa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ECO-ESCOLAS%202122.docx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Projeto%20TIC%20Scratch%20e%20outra%20aplica&#231;ao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7772400" cy="3528391"/>
          </a:xfrm>
        </p:spPr>
        <p:txBody>
          <a:bodyPr>
            <a:noAutofit/>
          </a:bodyPr>
          <a:lstStyle/>
          <a:p>
            <a:pPr algn="ctr"/>
            <a:r>
              <a:rPr lang="pt-PT" dirty="0"/>
              <a:t>Conselho </a:t>
            </a:r>
            <a:br>
              <a:rPr lang="pt-PT" dirty="0"/>
            </a:br>
            <a:r>
              <a:rPr lang="pt-PT" dirty="0"/>
              <a:t> </a:t>
            </a:r>
            <a:r>
              <a:rPr lang="pt-PT" dirty="0" err="1"/>
              <a:t>Eco-escolas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21/22</a:t>
            </a:r>
            <a:br>
              <a:rPr lang="pt-PT" dirty="0"/>
            </a:br>
            <a:r>
              <a:rPr lang="pt-PT" dirty="0">
                <a:solidFill>
                  <a:schemeClr val="tx1"/>
                </a:solidFill>
              </a:rPr>
              <a:t>1ª reunião</a:t>
            </a:r>
          </a:p>
        </p:txBody>
      </p:sp>
      <p:pic>
        <p:nvPicPr>
          <p:cNvPr id="4" name="Imagem 3" descr="LOGOee">
            <a:extLst>
              <a:ext uri="{FF2B5EF4-FFF2-40B4-BE49-F238E27FC236}">
                <a16:creationId xmlns="" xmlns:a16="http://schemas.microsoft.com/office/drawing/2014/main" id="{97EA09B5-562B-41C0-9C5E-8DBB7E402F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365104"/>
            <a:ext cx="1978607" cy="19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>
            <a:extLst>
              <a:ext uri="{FF2B5EF4-FFF2-40B4-BE49-F238E27FC236}">
                <a16:creationId xmlns="" xmlns:a16="http://schemas.microsoft.com/office/drawing/2014/main" id="{001CA534-C0D0-4044-8015-88EDA323F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52"/>
          <a:stretch>
            <a:fillRect/>
          </a:stretch>
        </p:blipFill>
        <p:spPr bwMode="auto">
          <a:xfrm>
            <a:off x="436811" y="350204"/>
            <a:ext cx="15049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6A6348B7-96AF-4E9E-B8E9-1EE301F00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836712"/>
            <a:ext cx="6696741" cy="72008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174F284C-C531-48DC-8C53-3A6AD7EFD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844824"/>
            <a:ext cx="8134566" cy="2435940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="" xmlns:a16="http://schemas.microsoft.com/office/drawing/2014/main" id="{4A893977-57CA-4A36-949E-C0584D0CD42D}"/>
              </a:ext>
            </a:extLst>
          </p:cNvPr>
          <p:cNvSpPr txBox="1"/>
          <p:nvPr/>
        </p:nvSpPr>
        <p:spPr>
          <a:xfrm>
            <a:off x="418416" y="4568796"/>
            <a:ext cx="75379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Concurso “Quem conhece mais aromáticas?”</a:t>
            </a:r>
            <a:endParaRPr lang="pt-PT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DDBAAC86-1047-48A2-9B8B-081B3F761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11" y="620688"/>
            <a:ext cx="5272155" cy="100811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FD16A23B-6834-447C-B3FC-6416457DD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08" y="1916832"/>
            <a:ext cx="8969021" cy="230699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1618DE1F-ACE5-4681-ADA8-4E8EB8A0B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4226636"/>
            <a:ext cx="4496427" cy="4953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23EF459B-133F-48A2-B2D7-874B3B7F99AF}"/>
              </a:ext>
            </a:extLst>
          </p:cNvPr>
          <p:cNvSpPr txBox="1"/>
          <p:nvPr/>
        </p:nvSpPr>
        <p:spPr>
          <a:xfrm>
            <a:off x="704532" y="5471646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>
                <a:solidFill>
                  <a:schemeClr val="accent2">
                    <a:lumMod val="75000"/>
                  </a:schemeClr>
                </a:solidFill>
              </a:rPr>
              <a:t>ECO-CÓDIGO</a:t>
            </a:r>
          </a:p>
        </p:txBody>
      </p:sp>
      <p:sp>
        <p:nvSpPr>
          <p:cNvPr id="4" name="Rectângulo 3"/>
          <p:cNvSpPr/>
          <p:nvPr/>
        </p:nvSpPr>
        <p:spPr>
          <a:xfrm>
            <a:off x="704532" y="4917648"/>
            <a:ext cx="3926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pt-PT" b="1" u="sng" dirty="0">
                <a:hlinkClick r:id="rId5" action="ppaction://hlinkfile"/>
              </a:rPr>
              <a:t>CONCURSO</a:t>
            </a:r>
            <a:r>
              <a:rPr lang="pt-PT" b="1" u="sng" dirty="0"/>
              <a:t> “</a:t>
            </a:r>
            <a:r>
              <a:rPr lang="pt-PT" b="1" u="sng" dirty="0">
                <a:hlinkClick r:id="rId6" action="ppaction://hlinkfile"/>
              </a:rPr>
              <a:t>REIS DA RECICLAGEM</a:t>
            </a:r>
            <a:r>
              <a:rPr lang="pt-PT" b="1" u="sng" dirty="0"/>
              <a:t>”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0397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61529" y="313917"/>
            <a:ext cx="6840760" cy="936104"/>
          </a:xfrm>
        </p:spPr>
        <p:txBody>
          <a:bodyPr/>
          <a:lstStyle/>
          <a:p>
            <a:pPr algn="ctr"/>
            <a:r>
              <a:rPr lang="pt-PT"/>
              <a:t/>
            </a:r>
            <a:br>
              <a:rPr lang="pt-PT"/>
            </a:br>
            <a:endParaRPr lang="pt-PT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1529" y="318967"/>
            <a:ext cx="5826719" cy="733770"/>
          </a:xfrm>
        </p:spPr>
        <p:txBody>
          <a:bodyPr>
            <a:normAutofit/>
          </a:bodyPr>
          <a:lstStyle/>
          <a:p>
            <a:pPr algn="l"/>
            <a:r>
              <a:rPr lang="pt-PT" sz="3600" dirty="0">
                <a:solidFill>
                  <a:schemeClr val="accent1"/>
                </a:solidFill>
              </a:rPr>
              <a:t>Metodologia do programa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8CA05E8E-E0FE-4ED6-9FA4-DB1D12342D25}"/>
              </a:ext>
            </a:extLst>
          </p:cNvPr>
          <p:cNvSpPr txBox="1"/>
          <p:nvPr/>
        </p:nvSpPr>
        <p:spPr>
          <a:xfrm>
            <a:off x="467544" y="1076151"/>
            <a:ext cx="79589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pt-PT" b="1" i="0" u="sng" dirty="0">
                <a:solidFill>
                  <a:srgbClr val="000000"/>
                </a:solidFill>
                <a:effectLst/>
                <a:latin typeface="inherit"/>
              </a:rPr>
              <a:t>Os 7 passos:</a:t>
            </a:r>
            <a:endParaRPr lang="pt-PT" b="1" i="0" dirty="0">
              <a:solidFill>
                <a:srgbClr val="000000"/>
              </a:solidFill>
              <a:effectLst/>
              <a:latin typeface="Gotham Book"/>
            </a:endParaRPr>
          </a:p>
          <a:p>
            <a:pPr algn="l" fontAlgn="base">
              <a:buFont typeface="+mj-lt"/>
              <a:buAutoNum type="arabicPeriod"/>
            </a:pP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Formalização de 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um Conselho </a:t>
            </a:r>
            <a:r>
              <a:rPr lang="pt-PT" b="1" i="0" dirty="0" err="1">
                <a:solidFill>
                  <a:srgbClr val="000000"/>
                </a:solidFill>
                <a:effectLst/>
                <a:latin typeface="Gotham Medium"/>
              </a:rPr>
              <a:t>Eco-Escola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(grupo de trabalho com representação dos alunos em maioria, professores, funcionários, pais, município e outros elementos da comunidade, que sugere, discute e avalia o plano de atividades)</a:t>
            </a:r>
          </a:p>
          <a:p>
            <a:pPr algn="l" fontAlgn="base">
              <a:buFont typeface="+mj-lt"/>
              <a:buAutoNum type="arabicPeriod"/>
            </a:pP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Realização de uma 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Auditoria Ambiental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</a:p>
          <a:p>
            <a:pPr algn="l" fontAlgn="base">
              <a:buFont typeface="+mj-lt"/>
              <a:buAutoNum type="arabicPeriod"/>
            </a:pP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Construção de um 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  <a:hlinkClick r:id="rId2" action="ppaction://hlinkfile"/>
              </a:rPr>
              <a:t>Plano de Ação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  <a:hlinkClick r:id="rId2" action="ppaction://hlinkfile"/>
              </a:rPr>
              <a:t> 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(planificação/previsão das atividades nos vários temas de trabalho: 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Resíduos, Água, Energia 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(fundamentais) + tema do ano (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“Biodiversidade – Preservar e Regenerar”</a:t>
            </a:r>
            <a:r>
              <a:rPr lang="pt-PT" b="0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e/ou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 “Espaços Exteriores”</a:t>
            </a:r>
            <a:r>
              <a:rPr lang="pt-PT" b="0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em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2021/22) + outros que a escola pretenda trabalhar</a:t>
            </a:r>
          </a:p>
          <a:p>
            <a:pPr algn="l" fontAlgn="base">
              <a:buFont typeface="+mj-lt"/>
              <a:buAutoNum type="arabicPeriod"/>
            </a:pP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Monitorização e Avaliação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(análise do sucesso das atividades realizadas face a metas concretas –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inherit"/>
              </a:rPr>
              <a:t>ex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: diminuir em 20% os resíduos indiferenciados; criação de brigadas verdes para monitorização das ações da comunidade escolar.</a:t>
            </a:r>
          </a:p>
          <a:p>
            <a:pPr algn="l" fontAlgn="base">
              <a:buFont typeface="+mj-lt"/>
              <a:buAutoNum type="arabicPeriod"/>
            </a:pP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Trabalho Curricular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(as atividades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inherit"/>
              </a:rPr>
              <a:t>Eco-Escolas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 poderão ser integradas em várias disciplinas)</a:t>
            </a:r>
          </a:p>
          <a:p>
            <a:pPr algn="l" fontAlgn="base">
              <a:buFont typeface="+mj-lt"/>
              <a:buAutoNum type="arabicPeriod"/>
            </a:pP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Informação e Envolvimento da Escola e da Comunidade Local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(divulgação do Programa na escola e na comunidade;  articulação com outras entidades; realização do Dia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inherit"/>
              </a:rPr>
              <a:t>Eco-Escolas</a:t>
            </a:r>
            <a:endParaRPr lang="pt-PT" b="0" i="0" dirty="0">
              <a:solidFill>
                <a:srgbClr val="000000"/>
              </a:solidFill>
              <a:effectLst/>
              <a:latin typeface="inherit"/>
            </a:endParaRPr>
          </a:p>
          <a:p>
            <a:pPr algn="l" fontAlgn="base">
              <a:buFont typeface="+mj-lt"/>
              <a:buAutoNum type="arabicPeriod"/>
            </a:pPr>
            <a:r>
              <a:rPr lang="pt-PT" b="1" i="0" dirty="0" err="1">
                <a:solidFill>
                  <a:srgbClr val="000000"/>
                </a:solidFill>
                <a:effectLst/>
                <a:latin typeface="Gotham Medium"/>
              </a:rPr>
              <a:t>Eco-Código</a:t>
            </a:r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(conjunto de frases, ideias, compromissos elaboradas pelos alunos da escola, que traduzam o código de conduta/regulamento ambiental da escola)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8506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1003" y="511805"/>
            <a:ext cx="6347713" cy="1320800"/>
          </a:xfrm>
        </p:spPr>
        <p:txBody>
          <a:bodyPr>
            <a:normAutofit/>
          </a:bodyPr>
          <a:lstStyle/>
          <a:p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pt-PT" sz="5400" b="1" i="0" dirty="0">
                <a:solidFill>
                  <a:srgbClr val="000000"/>
                </a:solidFill>
                <a:effectLst/>
                <a:latin typeface="Gotham Medium"/>
              </a:rPr>
              <a:t>Resíduos</a:t>
            </a:r>
            <a:endParaRPr lang="pt-PT" sz="5400" dirty="0"/>
          </a:p>
        </p:txBody>
      </p:sp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B9877E4F-57B7-4FDA-BDA3-E942F9059D71}"/>
              </a:ext>
            </a:extLst>
          </p:cNvPr>
          <p:cNvSpPr txBox="1"/>
          <p:nvPr/>
        </p:nvSpPr>
        <p:spPr>
          <a:xfrm>
            <a:off x="606941" y="1854349"/>
            <a:ext cx="634771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dirty="0"/>
              <a:t>Diagnóstico: </a:t>
            </a:r>
            <a:r>
              <a:rPr lang="pt-PT" sz="2000" b="1" dirty="0"/>
              <a:t>Separação </a:t>
            </a:r>
            <a:r>
              <a:rPr lang="pt-PT" sz="2000" b="1" dirty="0">
                <a:solidFill>
                  <a:srgbClr val="FF0000"/>
                </a:solidFill>
              </a:rPr>
              <a:t>incorreta</a:t>
            </a:r>
            <a:r>
              <a:rPr lang="pt-PT" sz="2000" b="1" dirty="0"/>
              <a:t> de resíduos</a:t>
            </a:r>
          </a:p>
          <a:p>
            <a:pPr>
              <a:lnSpc>
                <a:spcPct val="150000"/>
              </a:lnSpc>
            </a:pPr>
            <a:r>
              <a:rPr lang="pt-PT" sz="2000" b="1" dirty="0"/>
              <a:t>	      Elevada produção de resíduos </a:t>
            </a:r>
          </a:p>
          <a:p>
            <a:endParaRPr lang="pt-PT" dirty="0"/>
          </a:p>
        </p:txBody>
      </p:sp>
      <p:sp>
        <p:nvSpPr>
          <p:cNvPr id="9" name="CaixaDeTexto 8">
            <a:extLst>
              <a:ext uri="{FF2B5EF4-FFF2-40B4-BE49-F238E27FC236}">
                <a16:creationId xmlns="" xmlns:a16="http://schemas.microsoft.com/office/drawing/2014/main" id="{14838E9B-918D-492F-838D-DACA100DD2DE}"/>
              </a:ext>
            </a:extLst>
          </p:cNvPr>
          <p:cNvSpPr txBox="1"/>
          <p:nvPr/>
        </p:nvSpPr>
        <p:spPr>
          <a:xfrm>
            <a:off x="899592" y="352632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PT" sz="2000" b="1" dirty="0">
                <a:hlinkClick r:id="rId2" action="ppaction://hlinkfile"/>
              </a:rPr>
              <a:t>Projeto TIC Scratch</a:t>
            </a:r>
            <a:endParaRPr lang="pt-PT" sz="2000" b="1" dirty="0"/>
          </a:p>
        </p:txBody>
      </p:sp>
      <p:sp>
        <p:nvSpPr>
          <p:cNvPr id="10" name="CaixaDeTexto 9">
            <a:extLst>
              <a:ext uri="{FF2B5EF4-FFF2-40B4-BE49-F238E27FC236}">
                <a16:creationId xmlns="" xmlns:a16="http://schemas.microsoft.com/office/drawing/2014/main" id="{E978C669-726B-4683-9CC6-C1C282B56C2B}"/>
              </a:ext>
            </a:extLst>
          </p:cNvPr>
          <p:cNvSpPr txBox="1"/>
          <p:nvPr/>
        </p:nvSpPr>
        <p:spPr>
          <a:xfrm>
            <a:off x="899592" y="3861048"/>
            <a:ext cx="5112568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BC09E8C1-E6C8-49E5-9233-4431D8B0B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268760"/>
            <a:ext cx="5837415" cy="354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9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830AE89-6EB0-46E8-95D1-2DC54AD9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>
            <a:normAutofit fontScale="90000"/>
          </a:bodyPr>
          <a:lstStyle/>
          <a:p>
            <a:r>
              <a:rPr lang="pt-PT" dirty="0"/>
              <a:t>Desperdício alimentar na cantina da escola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51DD44A5-0BED-4766-9AFB-732A827B4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620338"/>
          </a:xfrm>
        </p:spPr>
        <p:txBody>
          <a:bodyPr/>
          <a:lstStyle/>
          <a:p>
            <a:r>
              <a:rPr lang="pt-PT" dirty="0"/>
              <a:t>Dados recolhidos : 18-10-2021 a 22-10-2021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="" xmlns:a16="http://schemas.microsoft.com/office/drawing/2014/main" id="{87B1FF6F-2057-4D5B-910B-68285482A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01564"/>
              </p:ext>
            </p:extLst>
          </p:nvPr>
        </p:nvGraphicFramePr>
        <p:xfrm>
          <a:off x="1043608" y="2806012"/>
          <a:ext cx="6096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="" xmlns:a16="http://schemas.microsoft.com/office/drawing/2014/main" val="3693198009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997431651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3099758763"/>
                    </a:ext>
                  </a:extLst>
                </a:gridCol>
              </a:tblGrid>
              <a:tr h="1219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Refeições compradas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Refeições não consumidas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348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2ª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22691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3ª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517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4ª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428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5ªfeira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5479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6ª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3181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>
                          <a:solidFill>
                            <a:srgbClr val="FF0000"/>
                          </a:solidFill>
                        </a:rPr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59350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24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4A842F2-C12F-4AB9-87F0-C0CAD4B07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/>
          <a:lstStyle/>
          <a:p>
            <a:r>
              <a:rPr lang="pt-PT" dirty="0"/>
              <a:t>Refeições não consumidas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="" xmlns:a16="http://schemas.microsoft.com/office/drawing/2014/main" id="{CE43BAAB-49A3-4BE9-9814-8CE850968C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772884"/>
              </p:ext>
            </p:extLst>
          </p:nvPr>
        </p:nvGraphicFramePr>
        <p:xfrm>
          <a:off x="609600" y="2160588"/>
          <a:ext cx="63484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136">
                  <a:extLst>
                    <a:ext uri="{9D8B030D-6E8A-4147-A177-3AD203B41FA5}">
                      <a16:colId xmlns="" xmlns:a16="http://schemas.microsoft.com/office/drawing/2014/main" val="519243290"/>
                    </a:ext>
                  </a:extLst>
                </a:gridCol>
                <a:gridCol w="1588070">
                  <a:extLst>
                    <a:ext uri="{9D8B030D-6E8A-4147-A177-3AD203B41FA5}">
                      <a16:colId xmlns="" xmlns:a16="http://schemas.microsoft.com/office/drawing/2014/main" val="3102365144"/>
                    </a:ext>
                  </a:extLst>
                </a:gridCol>
                <a:gridCol w="1587103">
                  <a:extLst>
                    <a:ext uri="{9D8B030D-6E8A-4147-A177-3AD203B41FA5}">
                      <a16:colId xmlns="" xmlns:a16="http://schemas.microsoft.com/office/drawing/2014/main" val="2558799841"/>
                    </a:ext>
                  </a:extLst>
                </a:gridCol>
                <a:gridCol w="1587103">
                  <a:extLst>
                    <a:ext uri="{9D8B030D-6E8A-4147-A177-3AD203B41FA5}">
                      <a16:colId xmlns="" xmlns:a16="http://schemas.microsoft.com/office/drawing/2014/main" val="3545427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2º ciclo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 3º ciclo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 </a:t>
                      </a:r>
                      <a:r>
                        <a:rPr lang="pt-PT" dirty="0" err="1"/>
                        <a:t>Sec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5403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2º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6006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3ª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80015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4ª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4569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5ª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32819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6ª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84258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>
                          <a:solidFill>
                            <a:srgbClr val="FF000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>
                          <a:solidFill>
                            <a:srgbClr val="FF000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9895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90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803AC39C-259C-4071-BBDE-7EAA57C2EEED}"/>
              </a:ext>
            </a:extLst>
          </p:cNvPr>
          <p:cNvSpPr txBox="1">
            <a:spLocks/>
          </p:cNvSpPr>
          <p:nvPr/>
        </p:nvSpPr>
        <p:spPr>
          <a:xfrm>
            <a:off x="285303" y="339699"/>
            <a:ext cx="813690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pt-PT" dirty="0"/>
          </a:p>
        </p:txBody>
      </p:sp>
      <p:sp>
        <p:nvSpPr>
          <p:cNvPr id="9" name="CaixaDeTexto 8">
            <a:extLst>
              <a:ext uri="{FF2B5EF4-FFF2-40B4-BE49-F238E27FC236}">
                <a16:creationId xmlns="" xmlns:a16="http://schemas.microsoft.com/office/drawing/2014/main" id="{E17A4B58-768D-41E2-B069-521D7971D1D3}"/>
              </a:ext>
            </a:extLst>
          </p:cNvPr>
          <p:cNvSpPr txBox="1"/>
          <p:nvPr/>
        </p:nvSpPr>
        <p:spPr>
          <a:xfrm>
            <a:off x="827584" y="1199244"/>
            <a:ext cx="65527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 </a:t>
            </a:r>
            <a:r>
              <a:rPr lang="pt-PT" sz="4400" b="1" i="0" dirty="0">
                <a:solidFill>
                  <a:srgbClr val="000000"/>
                </a:solidFill>
                <a:effectLst/>
                <a:latin typeface="Gotham Medium"/>
              </a:rPr>
              <a:t>Água e  Energia </a:t>
            </a:r>
            <a:endParaRPr lang="pt-PT" sz="4400" dirty="0"/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94FEB0B6-A4CD-49D2-A5BD-C61A2AF55220}"/>
              </a:ext>
            </a:extLst>
          </p:cNvPr>
          <p:cNvSpPr txBox="1"/>
          <p:nvPr/>
        </p:nvSpPr>
        <p:spPr>
          <a:xfrm>
            <a:off x="1331640" y="2276872"/>
            <a:ext cx="4968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/>
              <a:t>Brigadas nas escola</a:t>
            </a:r>
          </a:p>
          <a:p>
            <a:endParaRPr lang="pt-PT" sz="2000" dirty="0"/>
          </a:p>
          <a:p>
            <a:r>
              <a:rPr lang="pt-PT" sz="2000" dirty="0"/>
              <a:t>Comemoração de datas</a:t>
            </a:r>
          </a:p>
        </p:txBody>
      </p:sp>
    </p:spTree>
    <p:extLst>
      <p:ext uri="{BB962C8B-B14F-4D97-AF65-F5344CB8AC3E}">
        <p14:creationId xmlns:p14="http://schemas.microsoft.com/office/powerpoint/2010/main" val="127054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D307540-924E-40B4-AC4D-A70A6BE5F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6237"/>
            <a:ext cx="6347713" cy="1320800"/>
          </a:xfrm>
        </p:spPr>
        <p:txBody>
          <a:bodyPr/>
          <a:lstStyle/>
          <a:p>
            <a:r>
              <a:rPr lang="pt-PT" b="1" i="0" dirty="0">
                <a:solidFill>
                  <a:srgbClr val="000000"/>
                </a:solidFill>
                <a:effectLst/>
                <a:latin typeface="Gotham Medium"/>
              </a:rPr>
              <a:t>Biodiversidade – Preservar e Regenerar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82176BA5-82CF-409A-B086-16477ECCB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340768"/>
            <a:ext cx="7488832" cy="388077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Projeto conservação do lobo ibérico (</a:t>
            </a:r>
            <a:r>
              <a:rPr lang="pt-PT" sz="9600" dirty="0" err="1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</a:t>
            </a: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9600" dirty="0" err="1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Wolflux</a:t>
            </a: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,)- Associação Transumância e Natureza em que os temas abordados serão os seguintes: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A Teia da Vida no Solo da Floresta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Renaturalização no Vale do Côa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Alfa, beta ou ómega: que lobo és tu?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Do lobo ao cão. E do cão ao cão de gado.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Uma ameaça chamada veneno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Senhores do Bosque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pt-PT" sz="96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Empreender por Natureza.</a:t>
            </a:r>
            <a:endParaRPr lang="pt-PT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7201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108E7E33-FCC9-44C3-986C-340A8A41B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0648"/>
            <a:ext cx="6348413" cy="1320800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pt-PT" dirty="0" err="1"/>
              <a:t>Eco-trilhos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São Salvador do mundo</a:t>
            </a:r>
            <a:br>
              <a:rPr lang="pt-PT" dirty="0"/>
            </a:br>
            <a:endParaRPr lang="pt-PT" dirty="0"/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D5A04BEF-155E-4BDD-BF7F-731CD5365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581448"/>
            <a:ext cx="8006848" cy="378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3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Aspeto">
  <a:themeElements>
    <a:clrScheme name="Aspet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Aspet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1030</TotalTime>
  <Words>206</Words>
  <Application>Microsoft Office PowerPoint</Application>
  <PresentationFormat>Apresentação no Ecrã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Aspeto</vt:lpstr>
      <vt:lpstr>Conselho   Eco-escolas 21/22 1ª reunião</vt:lpstr>
      <vt:lpstr> </vt:lpstr>
      <vt:lpstr> Resíduos</vt:lpstr>
      <vt:lpstr>Apresentação do PowerPoint</vt:lpstr>
      <vt:lpstr>Desperdício alimentar na cantina da escola</vt:lpstr>
      <vt:lpstr>Refeições não consumidas</vt:lpstr>
      <vt:lpstr>Apresentação do PowerPoint</vt:lpstr>
      <vt:lpstr>Biodiversidade – Preservar e Regenerar</vt:lpstr>
      <vt:lpstr>Eco-trilhos São Salvador do mundo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jd</dc:creator>
  <cp:lastModifiedBy>Escola</cp:lastModifiedBy>
  <cp:revision>94</cp:revision>
  <dcterms:created xsi:type="dcterms:W3CDTF">2014-06-29T19:50:36Z</dcterms:created>
  <dcterms:modified xsi:type="dcterms:W3CDTF">2021-12-13T14:03:10Z</dcterms:modified>
</cp:coreProperties>
</file>